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4"/>
  </p:notesMasterIdLst>
  <p:sldIdLst>
    <p:sldId id="256" r:id="rId2"/>
    <p:sldId id="258" r:id="rId3"/>
    <p:sldId id="261" r:id="rId4"/>
    <p:sldId id="273" r:id="rId5"/>
    <p:sldId id="316" r:id="rId6"/>
    <p:sldId id="270" r:id="rId7"/>
    <p:sldId id="318" r:id="rId8"/>
    <p:sldId id="322" r:id="rId9"/>
    <p:sldId id="317" r:id="rId10"/>
    <p:sldId id="321" r:id="rId11"/>
    <p:sldId id="269" r:id="rId12"/>
    <p:sldId id="264" r:id="rId13"/>
    <p:sldId id="259" r:id="rId14"/>
    <p:sldId id="319" r:id="rId15"/>
    <p:sldId id="323" r:id="rId16"/>
    <p:sldId id="268" r:id="rId17"/>
    <p:sldId id="324" r:id="rId18"/>
    <p:sldId id="274" r:id="rId19"/>
    <p:sldId id="275" r:id="rId20"/>
    <p:sldId id="260" r:id="rId21"/>
    <p:sldId id="328" r:id="rId22"/>
    <p:sldId id="311" r:id="rId23"/>
  </p:sldIdLst>
  <p:sldSz cx="9144000" cy="5143500" type="screen16x9"/>
  <p:notesSz cx="6858000" cy="9144000"/>
  <p:embeddedFontLst>
    <p:embeddedFont>
      <p:font typeface="Actor" panose="020B0604020202020204" charset="0"/>
      <p:regular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  <p:embeddedFont>
      <p:font typeface="Raleway Medium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3537833-315E-4135-AF69-9A0EEEAFAE22}">
          <p14:sldIdLst>
            <p14:sldId id="256"/>
            <p14:sldId id="258"/>
            <p14:sldId id="261"/>
            <p14:sldId id="273"/>
            <p14:sldId id="316"/>
            <p14:sldId id="270"/>
            <p14:sldId id="318"/>
            <p14:sldId id="322"/>
            <p14:sldId id="317"/>
            <p14:sldId id="321"/>
            <p14:sldId id="269"/>
          </p14:sldIdLst>
        </p14:section>
        <p14:section name="Untitled Section" id="{DCC56727-2E79-40B5-8238-07C638FACCA2}">
          <p14:sldIdLst>
            <p14:sldId id="264"/>
            <p14:sldId id="259"/>
            <p14:sldId id="319"/>
            <p14:sldId id="323"/>
            <p14:sldId id="268"/>
            <p14:sldId id="324"/>
            <p14:sldId id="274"/>
            <p14:sldId id="275"/>
            <p14:sldId id="260"/>
            <p14:sldId id="328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886DB-F930-4288-B30F-89D74CE01A57}" v="4" dt="2025-05-06T23:49:01.085"/>
  </p1510:revLst>
</p1510:revInfo>
</file>

<file path=ppt/tableStyles.xml><?xml version="1.0" encoding="utf-8"?>
<a:tblStyleLst xmlns:a="http://schemas.openxmlformats.org/drawingml/2006/main" def="{E848CDA8-2825-4963-A16A-FB574633413A}">
  <a:tblStyle styleId="{E848CDA8-2825-4963-A16A-FB5746334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9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213875 Mohamed Ashraf Mohamed Mohamed Desoki" userId="40e24c0e-92de-486c-9e1a-0f6dcaf975a1" providerId="ADAL" clId="{817886DB-F930-4288-B30F-89D74CE01A57}"/>
    <pc:docChg chg="undo custSel modSld">
      <pc:chgData name="20213875 Mohamed Ashraf Mohamed Mohamed Desoki" userId="40e24c0e-92de-486c-9e1a-0f6dcaf975a1" providerId="ADAL" clId="{817886DB-F930-4288-B30F-89D74CE01A57}" dt="2025-05-06T23:48:47.420" v="36" actId="1076"/>
      <pc:docMkLst>
        <pc:docMk/>
      </pc:docMkLst>
      <pc:sldChg chg="addSp modSp mod">
        <pc:chgData name="20213875 Mohamed Ashraf Mohamed Mohamed Desoki" userId="40e24c0e-92de-486c-9e1a-0f6dcaf975a1" providerId="ADAL" clId="{817886DB-F930-4288-B30F-89D74CE01A57}" dt="2025-05-03T16:47:32.027" v="35" actId="14100"/>
        <pc:sldMkLst>
          <pc:docMk/>
          <pc:sldMk cId="958241729" sldId="311"/>
        </pc:sldMkLst>
        <pc:spChg chg="mod">
          <ac:chgData name="20213875 Mohamed Ashraf Mohamed Mohamed Desoki" userId="40e24c0e-92de-486c-9e1a-0f6dcaf975a1" providerId="ADAL" clId="{817886DB-F930-4288-B30F-89D74CE01A57}" dt="2025-05-03T16:47:21.540" v="31" actId="14100"/>
          <ac:spMkLst>
            <pc:docMk/>
            <pc:sldMk cId="958241729" sldId="311"/>
            <ac:spMk id="1165" creationId="{00000000-0000-0000-0000-000000000000}"/>
          </ac:spMkLst>
        </pc:spChg>
        <pc:picChg chg="add mod">
          <ac:chgData name="20213875 Mohamed Ashraf Mohamed Mohamed Desoki" userId="40e24c0e-92de-486c-9e1a-0f6dcaf975a1" providerId="ADAL" clId="{817886DB-F930-4288-B30F-89D74CE01A57}" dt="2025-05-03T16:47:32.027" v="35" actId="14100"/>
          <ac:picMkLst>
            <pc:docMk/>
            <pc:sldMk cId="958241729" sldId="311"/>
            <ac:picMk id="3" creationId="{E0F914EF-5263-70F6-DF6D-8A8232DACEEA}"/>
          </ac:picMkLst>
        </pc:picChg>
      </pc:sldChg>
      <pc:sldChg chg="modSp mod">
        <pc:chgData name="20213875 Mohamed Ashraf Mohamed Mohamed Desoki" userId="40e24c0e-92de-486c-9e1a-0f6dcaf975a1" providerId="ADAL" clId="{817886DB-F930-4288-B30F-89D74CE01A57}" dt="2025-05-06T23:48:47.420" v="36" actId="1076"/>
        <pc:sldMkLst>
          <pc:docMk/>
          <pc:sldMk cId="727386071" sldId="328"/>
        </pc:sldMkLst>
        <pc:spChg chg="mod">
          <ac:chgData name="20213875 Mohamed Ashraf Mohamed Mohamed Desoki" userId="40e24c0e-92de-486c-9e1a-0f6dcaf975a1" providerId="ADAL" clId="{817886DB-F930-4288-B30F-89D74CE01A57}" dt="2025-05-06T23:48:47.420" v="36" actId="1076"/>
          <ac:spMkLst>
            <pc:docMk/>
            <pc:sldMk cId="727386071" sldId="328"/>
            <ac:spMk id="8" creationId="{E1A15F07-A0F1-9EF6-2D7F-3B1ECDF6F7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ef048210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ef048210c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>
          <a:extLst>
            <a:ext uri="{FF2B5EF4-FFF2-40B4-BE49-F238E27FC236}">
              <a16:creationId xmlns:a16="http://schemas.microsoft.com/office/drawing/2014/main" id="{B0AFA706-BA88-3CE2-8369-70F8D07C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ef048210c_0_228:notes">
            <a:extLst>
              <a:ext uri="{FF2B5EF4-FFF2-40B4-BE49-F238E27FC236}">
                <a16:creationId xmlns:a16="http://schemas.microsoft.com/office/drawing/2014/main" id="{9C5EAB5E-203F-3FF1-C196-E6D8FC1E9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ef048210c_0_228:notes">
            <a:extLst>
              <a:ext uri="{FF2B5EF4-FFF2-40B4-BE49-F238E27FC236}">
                <a16:creationId xmlns:a16="http://schemas.microsoft.com/office/drawing/2014/main" id="{23623A42-1A05-4AFE-3048-B288B3F0C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965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bc263f502_0_2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bc263f502_0_2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bc263f502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bc263f502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>
          <a:extLst>
            <a:ext uri="{FF2B5EF4-FFF2-40B4-BE49-F238E27FC236}">
              <a16:creationId xmlns:a16="http://schemas.microsoft.com/office/drawing/2014/main" id="{0BBA3825-ED84-17A6-94B0-E41C5CBD8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bc263f502_0_2778:notes">
            <a:extLst>
              <a:ext uri="{FF2B5EF4-FFF2-40B4-BE49-F238E27FC236}">
                <a16:creationId xmlns:a16="http://schemas.microsoft.com/office/drawing/2014/main" id="{C485101B-705B-545D-36F5-C5671CC99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bc263f502_0_2778:notes">
            <a:extLst>
              <a:ext uri="{FF2B5EF4-FFF2-40B4-BE49-F238E27FC236}">
                <a16:creationId xmlns:a16="http://schemas.microsoft.com/office/drawing/2014/main" id="{772C5FAA-2AF5-9512-7010-D04AD9E75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21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>
          <a:extLst>
            <a:ext uri="{FF2B5EF4-FFF2-40B4-BE49-F238E27FC236}">
              <a16:creationId xmlns:a16="http://schemas.microsoft.com/office/drawing/2014/main" id="{9A98FB19-7A51-3CF0-797E-175FD6697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bc263f502_0_2120:notes">
            <a:extLst>
              <a:ext uri="{FF2B5EF4-FFF2-40B4-BE49-F238E27FC236}">
                <a16:creationId xmlns:a16="http://schemas.microsoft.com/office/drawing/2014/main" id="{8D3EF889-4BB0-9A9E-B4E9-B409D7BC6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bc263f502_0_2120:notes">
            <a:extLst>
              <a:ext uri="{FF2B5EF4-FFF2-40B4-BE49-F238E27FC236}">
                <a16:creationId xmlns:a16="http://schemas.microsoft.com/office/drawing/2014/main" id="{233153FE-ECA2-4BA6-A536-E40C7CDEE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429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bc263f502_0_2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1bc263f502_0_2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400" y="918300"/>
            <a:ext cx="5400900" cy="25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400" y="3927000"/>
            <a:ext cx="3001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109730" y="-1914402"/>
            <a:ext cx="12185807" cy="9449622"/>
            <a:chOff x="-2109730" y="-1914402"/>
            <a:chExt cx="12185807" cy="9449622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865362">
              <a:off x="6203811" y="-909384"/>
              <a:ext cx="3640609" cy="3583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433355">
              <a:off x="-1482175" y="-1460875"/>
              <a:ext cx="2441585" cy="2832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321863">
              <a:off x="4911687" y="4520824"/>
              <a:ext cx="2441586" cy="2832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3768823" y="3125850"/>
            <a:ext cx="4662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768800" y="1463550"/>
            <a:ext cx="46620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-1601401" y="-714450"/>
            <a:ext cx="4688826" cy="7385475"/>
            <a:chOff x="-1601401" y="-714450"/>
            <a:chExt cx="4688826" cy="7385475"/>
          </a:xfrm>
        </p:grpSpPr>
        <p:pic>
          <p:nvPicPr>
            <p:cNvPr id="116" name="Google Shape;11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601401" y="2765775"/>
              <a:ext cx="3452226" cy="390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210076" y="-699550"/>
              <a:ext cx="1892249" cy="1862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2673197" y="160215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2673175" y="271035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-2203768" y="-2006180"/>
            <a:ext cx="13580592" cy="8879994"/>
            <a:chOff x="-2203768" y="-2006180"/>
            <a:chExt cx="13580592" cy="8879994"/>
          </a:xfrm>
        </p:grpSpPr>
        <p:grpSp>
          <p:nvGrpSpPr>
            <p:cNvPr id="141" name="Google Shape;141;p18"/>
            <p:cNvGrpSpPr/>
            <p:nvPr/>
          </p:nvGrpSpPr>
          <p:grpSpPr>
            <a:xfrm>
              <a:off x="-230053" y="268402"/>
              <a:ext cx="6894499" cy="2029991"/>
              <a:chOff x="-230053" y="268402"/>
              <a:chExt cx="6894499" cy="2029991"/>
            </a:xfrm>
          </p:grpSpPr>
          <p:pic>
            <p:nvPicPr>
              <p:cNvPr id="142" name="Google Shape;142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2530421" flipH="1">
                <a:off x="-198742" y="1950811"/>
                <a:ext cx="396767" cy="2462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647633">
                <a:off x="6321626" y="298061"/>
                <a:ext cx="331309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" name="Google Shape;144;p18"/>
            <p:cNvGrpSpPr/>
            <p:nvPr/>
          </p:nvGrpSpPr>
          <p:grpSpPr>
            <a:xfrm>
              <a:off x="-2203768" y="-2006180"/>
              <a:ext cx="13580592" cy="8879994"/>
              <a:chOff x="-2203768" y="-2006180"/>
              <a:chExt cx="13580592" cy="8879994"/>
            </a:xfrm>
          </p:grpSpPr>
          <p:pic>
            <p:nvPicPr>
              <p:cNvPr id="145" name="Google Shape;145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4037715">
                <a:off x="-1669923" y="2721150"/>
                <a:ext cx="3632074" cy="3574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8708762">
                <a:off x="7465833" y="-1433947"/>
                <a:ext cx="3149476" cy="36536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>
            <a:spLocks noGrp="1"/>
          </p:cNvSpPr>
          <p:nvPr>
            <p:ph type="title" hasCustomPrompt="1"/>
          </p:nvPr>
        </p:nvSpPr>
        <p:spPr>
          <a:xfrm>
            <a:off x="1068525" y="2123574"/>
            <a:ext cx="2103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5" name="Google Shape;295;p31"/>
          <p:cNvSpPr txBox="1">
            <a:spLocks noGrp="1"/>
          </p:cNvSpPr>
          <p:nvPr>
            <p:ph type="subTitle" idx="1"/>
          </p:nvPr>
        </p:nvSpPr>
        <p:spPr>
          <a:xfrm>
            <a:off x="1068525" y="3111573"/>
            <a:ext cx="21039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2" hasCustomPrompt="1"/>
          </p:nvPr>
        </p:nvSpPr>
        <p:spPr>
          <a:xfrm>
            <a:off x="3520128" y="2123574"/>
            <a:ext cx="2103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1"/>
          <p:cNvSpPr txBox="1">
            <a:spLocks noGrp="1"/>
          </p:cNvSpPr>
          <p:nvPr>
            <p:ph type="subTitle" idx="3"/>
          </p:nvPr>
        </p:nvSpPr>
        <p:spPr>
          <a:xfrm>
            <a:off x="3520125" y="3111574"/>
            <a:ext cx="21039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4" hasCustomPrompt="1"/>
          </p:nvPr>
        </p:nvSpPr>
        <p:spPr>
          <a:xfrm>
            <a:off x="5971718" y="2123574"/>
            <a:ext cx="2103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5"/>
          </p:nvPr>
        </p:nvSpPr>
        <p:spPr>
          <a:xfrm>
            <a:off x="5971721" y="3111574"/>
            <a:ext cx="21039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00" name="Google Shape;300;p31"/>
          <p:cNvGrpSpPr/>
          <p:nvPr/>
        </p:nvGrpSpPr>
        <p:grpSpPr>
          <a:xfrm>
            <a:off x="-3230300" y="-1489450"/>
            <a:ext cx="14018700" cy="7565324"/>
            <a:chOff x="-3230300" y="-1489450"/>
            <a:chExt cx="14018700" cy="7565324"/>
          </a:xfrm>
        </p:grpSpPr>
        <p:pic>
          <p:nvPicPr>
            <p:cNvPr id="301" name="Google Shape;30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230300" y="-1489450"/>
              <a:ext cx="4122575" cy="405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7766462" y="3053937"/>
              <a:ext cx="3485075" cy="255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>
            <a:spLocks noGrp="1"/>
          </p:cNvSpPr>
          <p:nvPr>
            <p:ph type="title" hasCustomPrompt="1"/>
          </p:nvPr>
        </p:nvSpPr>
        <p:spPr>
          <a:xfrm>
            <a:off x="1521513" y="2337475"/>
            <a:ext cx="245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2" hasCustomPrompt="1"/>
          </p:nvPr>
        </p:nvSpPr>
        <p:spPr>
          <a:xfrm>
            <a:off x="5164875" y="2337475"/>
            <a:ext cx="245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 idx="3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4"/>
          </p:nvPr>
        </p:nvSpPr>
        <p:spPr>
          <a:xfrm>
            <a:off x="1521525" y="3221425"/>
            <a:ext cx="245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1"/>
          </p:nvPr>
        </p:nvSpPr>
        <p:spPr>
          <a:xfrm>
            <a:off x="1521525" y="3650975"/>
            <a:ext cx="245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title" idx="5"/>
          </p:nvPr>
        </p:nvSpPr>
        <p:spPr>
          <a:xfrm>
            <a:off x="5164886" y="3221425"/>
            <a:ext cx="245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6"/>
          </p:nvPr>
        </p:nvSpPr>
        <p:spPr>
          <a:xfrm>
            <a:off x="5164875" y="3650975"/>
            <a:ext cx="245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32"/>
          <p:cNvGrpSpPr/>
          <p:nvPr/>
        </p:nvGrpSpPr>
        <p:grpSpPr>
          <a:xfrm>
            <a:off x="-2082925" y="1101988"/>
            <a:ext cx="14739480" cy="4900904"/>
            <a:chOff x="-2082925" y="1101988"/>
            <a:chExt cx="14739480" cy="4900904"/>
          </a:xfrm>
        </p:grpSpPr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455677">
              <a:off x="8316423" y="1800025"/>
              <a:ext cx="3769700" cy="358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82925" y="1101988"/>
              <a:ext cx="2598531" cy="2939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" name="Google Shape;315;p32"/>
            <p:cNvGrpSpPr/>
            <p:nvPr/>
          </p:nvGrpSpPr>
          <p:grpSpPr>
            <a:xfrm flipH="1">
              <a:off x="-119613" y="4015059"/>
              <a:ext cx="880102" cy="499403"/>
              <a:chOff x="2571814" y="4053609"/>
              <a:chExt cx="880102" cy="499403"/>
            </a:xfrm>
          </p:grpSpPr>
          <p:pic>
            <p:nvPicPr>
              <p:cNvPr id="316" name="Google Shape;31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71814" y="4307149"/>
                <a:ext cx="391003" cy="245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1139925">
                <a:off x="3104552" y="41033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8" name="Google Shape;31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17438" y="1563888"/>
              <a:ext cx="468173" cy="2926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5"/>
          <p:cNvGrpSpPr/>
          <p:nvPr/>
        </p:nvGrpSpPr>
        <p:grpSpPr>
          <a:xfrm>
            <a:off x="-1137887" y="-1436350"/>
            <a:ext cx="12415488" cy="7639688"/>
            <a:chOff x="-1137887" y="-1436350"/>
            <a:chExt cx="12415488" cy="7639688"/>
          </a:xfrm>
        </p:grpSpPr>
        <p:grpSp>
          <p:nvGrpSpPr>
            <p:cNvPr id="347" name="Google Shape;347;p35"/>
            <p:cNvGrpSpPr/>
            <p:nvPr/>
          </p:nvGrpSpPr>
          <p:grpSpPr>
            <a:xfrm>
              <a:off x="-1137887" y="-1436350"/>
              <a:ext cx="12415488" cy="7639688"/>
              <a:chOff x="-1137887" y="-1436350"/>
              <a:chExt cx="12415488" cy="7639688"/>
            </a:xfrm>
          </p:grpSpPr>
          <p:pic>
            <p:nvPicPr>
              <p:cNvPr id="348" name="Google Shape;348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137887" y="-1436350"/>
                <a:ext cx="3123076" cy="36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578850" y="2562838"/>
                <a:ext cx="3698751" cy="364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0" name="Google Shape;3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530421">
              <a:off x="7443870" y="4705411"/>
              <a:ext cx="396767" cy="246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47633" flipH="1">
              <a:off x="2893961" y="298061"/>
              <a:ext cx="331309" cy="1542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36"/>
          <p:cNvGrpSpPr/>
          <p:nvPr/>
        </p:nvGrpSpPr>
        <p:grpSpPr>
          <a:xfrm>
            <a:off x="-1239625" y="-64775"/>
            <a:ext cx="3785700" cy="6325725"/>
            <a:chOff x="-1239625" y="-64775"/>
            <a:chExt cx="3785700" cy="6325725"/>
          </a:xfrm>
        </p:grpSpPr>
        <p:grpSp>
          <p:nvGrpSpPr>
            <p:cNvPr id="355" name="Google Shape;355;p36"/>
            <p:cNvGrpSpPr/>
            <p:nvPr/>
          </p:nvGrpSpPr>
          <p:grpSpPr>
            <a:xfrm>
              <a:off x="-1239625" y="-64775"/>
              <a:ext cx="3785700" cy="6325725"/>
              <a:chOff x="-1239625" y="-64775"/>
              <a:chExt cx="3785700" cy="6325725"/>
            </a:xfrm>
          </p:grpSpPr>
          <p:pic>
            <p:nvPicPr>
              <p:cNvPr id="356" name="Google Shape;356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-1100238" y="2614638"/>
                <a:ext cx="3675250" cy="3617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-1059213" y="-245187"/>
                <a:ext cx="2749675" cy="311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p36"/>
            <p:cNvGrpSpPr/>
            <p:nvPr/>
          </p:nvGrpSpPr>
          <p:grpSpPr>
            <a:xfrm>
              <a:off x="165575" y="138886"/>
              <a:ext cx="354330" cy="801463"/>
              <a:chOff x="165575" y="138886"/>
              <a:chExt cx="354330" cy="801463"/>
            </a:xfrm>
          </p:grpSpPr>
          <p:pic>
            <p:nvPicPr>
              <p:cNvPr id="359" name="Google Shape;359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647633" flipH="1">
                <a:off x="177086" y="756461"/>
                <a:ext cx="331309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2487333" flipH="1">
                <a:off x="177086" y="229236"/>
                <a:ext cx="331308" cy="1542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227311" y="-660834"/>
            <a:ext cx="10043155" cy="5534837"/>
            <a:chOff x="227311" y="-660834"/>
            <a:chExt cx="10043155" cy="5534837"/>
          </a:xfrm>
        </p:grpSpPr>
        <p:pic>
          <p:nvPicPr>
            <p:cNvPr id="55" name="Google Shape;55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400564" flipH="1">
              <a:off x="7220170" y="-18923"/>
              <a:ext cx="2725916" cy="200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538219">
              <a:off x="236076" y="4628360"/>
              <a:ext cx="331308" cy="154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610534" y="1149586"/>
              <a:ext cx="396767" cy="2462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7619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21325" y="2095350"/>
            <a:ext cx="35106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121325" y="1241813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121326" y="2945450"/>
            <a:ext cx="3510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6235699" y="656996"/>
            <a:ext cx="3594365" cy="6272883"/>
            <a:chOff x="6235699" y="656996"/>
            <a:chExt cx="3594365" cy="6272883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47555" y="656996"/>
              <a:ext cx="374788" cy="246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18163">
              <a:off x="6703125" y="3851150"/>
              <a:ext cx="2659512" cy="2530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5"/>
          <p:cNvGrpSpPr/>
          <p:nvPr/>
        </p:nvGrpSpPr>
        <p:grpSpPr>
          <a:xfrm>
            <a:off x="-1417375" y="-1303774"/>
            <a:ext cx="11741249" cy="7501625"/>
            <a:chOff x="-1417375" y="-1303774"/>
            <a:chExt cx="11741249" cy="7501625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8647">
              <a:off x="7911638" y="3483223"/>
              <a:ext cx="2158621" cy="25042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" name="Google Shape;40;p5"/>
            <p:cNvGrpSpPr/>
            <p:nvPr/>
          </p:nvGrpSpPr>
          <p:grpSpPr>
            <a:xfrm>
              <a:off x="-5" y="1301909"/>
              <a:ext cx="9095346" cy="3782503"/>
              <a:chOff x="-5" y="1301909"/>
              <a:chExt cx="9095346" cy="3782503"/>
            </a:xfrm>
          </p:grpSpPr>
          <p:grpSp>
            <p:nvGrpSpPr>
              <p:cNvPr id="41" name="Google Shape;41;p5"/>
              <p:cNvGrpSpPr/>
              <p:nvPr/>
            </p:nvGrpSpPr>
            <p:grpSpPr>
              <a:xfrm>
                <a:off x="7683514" y="3612234"/>
                <a:ext cx="1411827" cy="1472178"/>
                <a:chOff x="1824564" y="3380784"/>
                <a:chExt cx="1411827" cy="1472178"/>
              </a:xfrm>
            </p:grpSpPr>
            <p:pic>
              <p:nvPicPr>
                <p:cNvPr id="42" name="Google Shape;42;p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824564" y="4607099"/>
                  <a:ext cx="391003" cy="245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Google Shape;43;p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rot="-1139925">
                  <a:off x="2889027" y="3430515"/>
                  <a:ext cx="331308" cy="15408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4" name="Google Shape;44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1139925">
                <a:off x="16052" y="1351640"/>
                <a:ext cx="331308" cy="154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" name="Google Shape;45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6216829">
              <a:off x="-1239649" y="-1032514"/>
              <a:ext cx="2219924" cy="2112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1460425" y="2795450"/>
            <a:ext cx="2803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460425" y="3323149"/>
            <a:ext cx="2803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3"/>
          </p:nvPr>
        </p:nvSpPr>
        <p:spPr>
          <a:xfrm>
            <a:off x="4879716" y="2795450"/>
            <a:ext cx="2803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4879716" y="3323149"/>
            <a:ext cx="2803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2652375" y="-771863"/>
            <a:ext cx="12938825" cy="5065387"/>
            <a:chOff x="-2652375" y="-771863"/>
            <a:chExt cx="12938825" cy="5065387"/>
          </a:xfrm>
        </p:grpSpPr>
        <p:pic>
          <p:nvPicPr>
            <p:cNvPr id="67" name="Google Shape;6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52375" y="539375"/>
              <a:ext cx="3814219" cy="375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441271">
              <a:off x="-143476" y="-415134"/>
              <a:ext cx="1889651" cy="2137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7362701" y="1333925"/>
              <a:ext cx="3371849" cy="2475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299825" y="2632200"/>
            <a:ext cx="45444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299825" y="3371100"/>
            <a:ext cx="45444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-918146" y="2515396"/>
            <a:ext cx="11661199" cy="2990428"/>
            <a:chOff x="-918146" y="2515396"/>
            <a:chExt cx="11661199" cy="2990428"/>
          </a:xfrm>
        </p:grpSpPr>
        <p:pic>
          <p:nvPicPr>
            <p:cNvPr id="75" name="Google Shape;7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522173">
              <a:off x="-1241415" y="3040273"/>
              <a:ext cx="2802287" cy="2057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564853" y="2381272"/>
              <a:ext cx="2044075" cy="2312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1912050" y="3033400"/>
            <a:ext cx="531990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1912038" y="4079225"/>
            <a:ext cx="53199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-987584" y="-1134503"/>
            <a:ext cx="14296427" cy="8159112"/>
            <a:chOff x="-987584" y="-1134503"/>
            <a:chExt cx="14296427" cy="8159112"/>
          </a:xfrm>
        </p:grpSpPr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071033">
              <a:off x="-397830" y="-749750"/>
              <a:ext cx="2222456" cy="2578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806743">
              <a:off x="8106875" y="1572600"/>
              <a:ext cx="4599475" cy="48982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/>
          </p:nvPr>
        </p:nvSpPr>
        <p:spPr>
          <a:xfrm>
            <a:off x="720125" y="1828725"/>
            <a:ext cx="228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20125" y="2251207"/>
            <a:ext cx="2284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/>
          </p:nvPr>
        </p:nvSpPr>
        <p:spPr>
          <a:xfrm>
            <a:off x="3866400" y="1828725"/>
            <a:ext cx="228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4"/>
          </p:nvPr>
        </p:nvSpPr>
        <p:spPr>
          <a:xfrm>
            <a:off x="3866400" y="2251207"/>
            <a:ext cx="2284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/>
          </p:nvPr>
        </p:nvSpPr>
        <p:spPr>
          <a:xfrm>
            <a:off x="720125" y="3532768"/>
            <a:ext cx="228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6"/>
          </p:nvPr>
        </p:nvSpPr>
        <p:spPr>
          <a:xfrm>
            <a:off x="720125" y="3955250"/>
            <a:ext cx="2284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/>
          </p:nvPr>
        </p:nvSpPr>
        <p:spPr>
          <a:xfrm>
            <a:off x="3866400" y="3532769"/>
            <a:ext cx="228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3866400" y="3955250"/>
            <a:ext cx="2284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20124" y="1215988"/>
            <a:ext cx="14982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124" y="2920038"/>
            <a:ext cx="14982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3866400" y="1215988"/>
            <a:ext cx="14982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 hasCustomPrompt="1"/>
          </p:nvPr>
        </p:nvSpPr>
        <p:spPr>
          <a:xfrm>
            <a:off x="3866400" y="2920038"/>
            <a:ext cx="14982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3" name="Google Shape;103;p13"/>
          <p:cNvGrpSpPr/>
          <p:nvPr/>
        </p:nvGrpSpPr>
        <p:grpSpPr>
          <a:xfrm>
            <a:off x="-1386925" y="-1392050"/>
            <a:ext cx="12119125" cy="4999622"/>
            <a:chOff x="-1386925" y="-1392050"/>
            <a:chExt cx="12119125" cy="4999622"/>
          </a:xfrm>
        </p:grpSpPr>
        <p:pic>
          <p:nvPicPr>
            <p:cNvPr id="104" name="Google Shape;10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62900" y="-1392050"/>
              <a:ext cx="2769300" cy="203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86925" y="1510447"/>
              <a:ext cx="1969203" cy="209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8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713400" y="2093998"/>
            <a:ext cx="29697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2" hasCustomPrompt="1"/>
          </p:nvPr>
        </p:nvSpPr>
        <p:spPr>
          <a:xfrm>
            <a:off x="2562699" y="1240448"/>
            <a:ext cx="11205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"/>
          </p:nvPr>
        </p:nvSpPr>
        <p:spPr>
          <a:xfrm>
            <a:off x="713400" y="2944073"/>
            <a:ext cx="2969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ctor"/>
              <a:buNone/>
              <a:defRPr sz="3600" b="1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77" r:id="rId12"/>
    <p:sldLayoutId id="2147483678" r:id="rId13"/>
    <p:sldLayoutId id="2147483681" r:id="rId14"/>
    <p:sldLayoutId id="2147483682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reportEmbed?reportId=a36c46df-cd75-4d0f-b1f5-5128362ab891&amp;autoAuth=true&amp;ctid=9aa99673-73ba-430c-acea-ba1c00766af0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ctrTitle"/>
          </p:nvPr>
        </p:nvSpPr>
        <p:spPr>
          <a:xfrm>
            <a:off x="1686392" y="1813810"/>
            <a:ext cx="6723089" cy="220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Retail Sales Analysis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2907-772B-7CFE-1C44-469E4AB38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E06E6-C547-79E6-99F9-45EEBA2F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823" y="0"/>
            <a:ext cx="9348823" cy="509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>
            <a:spLocks noGrp="1"/>
          </p:cNvSpPr>
          <p:nvPr>
            <p:ph type="title"/>
          </p:nvPr>
        </p:nvSpPr>
        <p:spPr>
          <a:xfrm>
            <a:off x="1841770" y="1653702"/>
            <a:ext cx="5226996" cy="23143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Key DAX measures and calculations </a:t>
            </a: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7A80B-A990-CDF4-8BD2-61C12079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45" y="529567"/>
            <a:ext cx="2204936" cy="148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title"/>
          </p:nvPr>
        </p:nvSpPr>
        <p:spPr>
          <a:xfrm>
            <a:off x="97278" y="0"/>
            <a:ext cx="3579778" cy="596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Dax Measures :</a:t>
            </a: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61AC3F-B68A-93B9-0BAB-D5E0F26AB4DD}"/>
              </a:ext>
            </a:extLst>
          </p:cNvPr>
          <p:cNvSpPr txBox="1"/>
          <p:nvPr/>
        </p:nvSpPr>
        <p:spPr>
          <a:xfrm>
            <a:off x="1050587" y="803170"/>
            <a:ext cx="743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74243C8-1378-D047-F5DA-3965A1B8C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08177"/>
              </p:ext>
            </p:extLst>
          </p:nvPr>
        </p:nvGraphicFramePr>
        <p:xfrm>
          <a:off x="654996" y="642026"/>
          <a:ext cx="8929991" cy="4406462"/>
        </p:xfrm>
        <a:graphic>
          <a:graphicData uri="http://schemas.openxmlformats.org/drawingml/2006/table">
            <a:tbl>
              <a:tblPr/>
              <a:tblGrid>
                <a:gridCol w="3063453">
                  <a:extLst>
                    <a:ext uri="{9D8B030D-6E8A-4147-A177-3AD203B41FA5}">
                      <a16:colId xmlns:a16="http://schemas.microsoft.com/office/drawing/2014/main" val="3381246149"/>
                    </a:ext>
                  </a:extLst>
                </a:gridCol>
                <a:gridCol w="5866538">
                  <a:extLst>
                    <a:ext uri="{9D8B030D-6E8A-4147-A177-3AD203B41FA5}">
                      <a16:colId xmlns:a16="http://schemas.microsoft.com/office/drawing/2014/main" val="3327285083"/>
                    </a:ext>
                  </a:extLst>
                </a:gridCol>
              </a:tblGrid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Measure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119364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Total Sales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Sum of sales amount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15777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Total Quantity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Sum of quantity sold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56885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Total Transactions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all 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745934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Top Selling Category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the category with highest total sales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760079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Top Buying Segment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the top customer segment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647619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Top Payment Method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the most used payment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973297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Top Selling Location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where most sales happen (In-store, Online)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899073"/>
                  </a:ext>
                </a:extLst>
              </a:tr>
              <a:tr h="404683">
                <a:tc>
                  <a:txBody>
                    <a:bodyPr/>
                    <a:lstStyle/>
                    <a:p>
                      <a:r>
                        <a:rPr lang="en-US" b="1" dirty="0"/>
                        <a:t>Sales by Gender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Analyze number of transactions by Male/Female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566485"/>
                  </a:ext>
                </a:extLst>
              </a:tr>
              <a:tr h="291830">
                <a:tc>
                  <a:txBody>
                    <a:bodyPr/>
                    <a:lstStyle/>
                    <a:p>
                      <a:r>
                        <a:rPr lang="en-US" b="1" dirty="0"/>
                        <a:t>Count of Male and Female Customers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unique customers by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340149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 dirty="0"/>
                        <a:t>Top Consumption Region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the region with the highest sales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493565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/>
                        <a:t>Top Buying Gender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which gender contributes more in purchases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363357"/>
                  </a:ext>
                </a:extLst>
              </a:tr>
              <a:tr h="336089">
                <a:tc>
                  <a:txBody>
                    <a:bodyPr/>
                    <a:lstStyle/>
                    <a:p>
                      <a:r>
                        <a:rPr lang="en-US" b="1"/>
                        <a:t>Sales Growth by Month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Analyze sales performance month-over-month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36262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2269425" y="1663716"/>
            <a:ext cx="4728650" cy="1948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Visuals Types used </a:t>
            </a:r>
            <a:r>
              <a:rPr lang="en" dirty="0"/>
              <a:t>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3C933-DB16-6F77-B40B-57644BAD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75" y="529567"/>
            <a:ext cx="1774090" cy="1603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0E161-CF3C-7CF0-D52A-37B5521F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95"/>
            <a:ext cx="9144000" cy="51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95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B22D-B2B9-D5FD-236C-63927CBF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FB3FB-5762-0996-4836-BD58EA36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5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A407-76C3-53F5-9E30-16208ED74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1" y="-51881"/>
            <a:ext cx="5972784" cy="440987"/>
          </a:xfrm>
        </p:spPr>
        <p:txBody>
          <a:bodyPr/>
          <a:lstStyle/>
          <a:p>
            <a:pPr algn="ctr"/>
            <a:r>
              <a:rPr lang="en-US" sz="3600" dirty="0"/>
              <a:t>Visualization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4E679-B0FE-5B7F-42B1-C4C4B03A3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705" y="622093"/>
            <a:ext cx="8132164" cy="4521407"/>
          </a:xfrm>
        </p:spPr>
        <p:txBody>
          <a:bodyPr/>
          <a:lstStyle/>
          <a:p>
            <a:endParaRPr lang="en-US" sz="1800" b="1" dirty="0">
              <a:latin typeface="+mj-lt"/>
            </a:endParaRPr>
          </a:p>
          <a:p>
            <a:endParaRPr lang="en-US" b="1" dirty="0"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2CF905-E109-2190-5DB0-907CCA3EB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31444"/>
              </p:ext>
            </p:extLst>
          </p:nvPr>
        </p:nvGraphicFramePr>
        <p:xfrm>
          <a:off x="168613" y="622093"/>
          <a:ext cx="8618704" cy="4492760"/>
        </p:xfrm>
        <a:graphic>
          <a:graphicData uri="http://schemas.openxmlformats.org/drawingml/2006/table">
            <a:tbl>
              <a:tblPr/>
              <a:tblGrid>
                <a:gridCol w="2821096">
                  <a:extLst>
                    <a:ext uri="{9D8B030D-6E8A-4147-A177-3AD203B41FA5}">
                      <a16:colId xmlns:a16="http://schemas.microsoft.com/office/drawing/2014/main" val="3095943999"/>
                    </a:ext>
                  </a:extLst>
                </a:gridCol>
                <a:gridCol w="2898804">
                  <a:extLst>
                    <a:ext uri="{9D8B030D-6E8A-4147-A177-3AD203B41FA5}">
                      <a16:colId xmlns:a16="http://schemas.microsoft.com/office/drawing/2014/main" val="2150972261"/>
                    </a:ext>
                  </a:extLst>
                </a:gridCol>
                <a:gridCol w="2898804">
                  <a:extLst>
                    <a:ext uri="{9D8B030D-6E8A-4147-A177-3AD203B41FA5}">
                      <a16:colId xmlns:a16="http://schemas.microsoft.com/office/drawing/2014/main" val="3452928720"/>
                    </a:ext>
                  </a:extLst>
                </a:gridCol>
              </a:tblGrid>
              <a:tr h="205480">
                <a:tc>
                  <a:txBody>
                    <a:bodyPr/>
                    <a:lstStyle/>
                    <a:p>
                      <a:r>
                        <a:rPr lang="en-US" sz="1050" b="1" dirty="0"/>
                        <a:t>Visual Title</a:t>
                      </a:r>
                      <a:endParaRPr lang="en-US" sz="1050" dirty="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Visual Type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/>
                        <a:t>Purpose / Insight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147744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r>
                        <a:rPr lang="en-US" sz="1050" b="1" dirty="0"/>
                        <a:t>Country and Region</a:t>
                      </a:r>
                      <a:endParaRPr lang="en-US" sz="1050" dirty="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Map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Shows geographical distribution of sales by region (East, West, North, South). Highlights the top-performing area visually.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190056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r>
                        <a:rPr lang="en-US" sz="1050" b="1" dirty="0"/>
                        <a:t>456.00K – Total Sales</a:t>
                      </a:r>
                      <a:endParaRPr lang="en-US" sz="1050" dirty="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Card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Displays total revenue from all transactions. A high-level KPI.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250416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r>
                        <a:rPr lang="en-US" sz="1050" b="1"/>
                        <a:t>1000 – Total Transactions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Card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Shows the total number of sales transactions in the dataset.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246454"/>
                  </a:ext>
                </a:extLst>
              </a:tr>
              <a:tr h="368100">
                <a:tc>
                  <a:txBody>
                    <a:bodyPr/>
                    <a:lstStyle/>
                    <a:p>
                      <a:r>
                        <a:rPr lang="en-US" sz="1050" b="1" dirty="0"/>
                        <a:t>Female – Top Buying Gender</a:t>
                      </a:r>
                      <a:endParaRPr lang="en-US" sz="1050" dirty="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Card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Identifies which gender contributes most to total sales.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512065"/>
                  </a:ext>
                </a:extLst>
              </a:tr>
              <a:tr h="294910">
                <a:tc>
                  <a:txBody>
                    <a:bodyPr/>
                    <a:lstStyle/>
                    <a:p>
                      <a:r>
                        <a:rPr lang="en-US" sz="1050" b="1"/>
                        <a:t>North – Top Consumption Region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Card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Indicates the region with the highest revenue.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747016"/>
                  </a:ext>
                </a:extLst>
              </a:tr>
              <a:tr h="416344">
                <a:tc>
                  <a:txBody>
                    <a:bodyPr/>
                    <a:lstStyle/>
                    <a:p>
                      <a:r>
                        <a:rPr lang="en-US" sz="1050" b="1"/>
                        <a:t>Sales by Gender and Category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Pie Chart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Compares number of transactions by gender, split by product category.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87179"/>
                  </a:ext>
                </a:extLst>
              </a:tr>
              <a:tr h="416344">
                <a:tc>
                  <a:txBody>
                    <a:bodyPr/>
                    <a:lstStyle/>
                    <a:p>
                      <a:r>
                        <a:rPr lang="en-US" sz="1050" b="1"/>
                        <a:t>Sales by Month Name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Line Chart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Visualizes sales trends over months to identify seasonality or performance dips/spikes.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75009"/>
                  </a:ext>
                </a:extLst>
              </a:tr>
              <a:tr h="537778">
                <a:tc>
                  <a:txBody>
                    <a:bodyPr/>
                    <a:lstStyle/>
                    <a:p>
                      <a:r>
                        <a:rPr lang="en-US" sz="1050" b="1"/>
                        <a:t>Customer Segment Table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Table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Shows detailed values per customer segment and gender including quantity and sales. Useful for granular comparison.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637988"/>
                  </a:ext>
                </a:extLst>
              </a:tr>
              <a:tr h="537778">
                <a:tc>
                  <a:txBody>
                    <a:bodyPr/>
                    <a:lstStyle/>
                    <a:p>
                      <a:r>
                        <a:rPr lang="en-US" sz="1050" b="1"/>
                        <a:t>Sales by Location Table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Table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Displays total quantity and sales by Location + Region. Helps analyze performance across store types and geography.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883263"/>
                  </a:ext>
                </a:extLst>
              </a:tr>
              <a:tr h="416344">
                <a:tc>
                  <a:txBody>
                    <a:bodyPr/>
                    <a:lstStyle/>
                    <a:p>
                      <a:r>
                        <a:rPr lang="en-US" sz="1050" b="1"/>
                        <a:t>Total Sales by Location</a:t>
                      </a:r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Bar Chart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Compares total sales between In-store, Online, and Mobile App locations.</a:t>
                      </a:r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02737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>
          <a:extLst>
            <a:ext uri="{FF2B5EF4-FFF2-40B4-BE49-F238E27FC236}">
              <a16:creationId xmlns:a16="http://schemas.microsoft.com/office/drawing/2014/main" id="{D65A61DE-6862-37E0-E5FD-17C278BF0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4C4C-918E-72B8-42C5-4A078988E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1" y="-51881"/>
            <a:ext cx="4837890" cy="525294"/>
          </a:xfrm>
        </p:spPr>
        <p:txBody>
          <a:bodyPr/>
          <a:lstStyle/>
          <a:p>
            <a:pPr algn="ctr"/>
            <a:r>
              <a:rPr lang="en-US" sz="3600" dirty="0"/>
              <a:t>Visualization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6E849-649B-1D91-5488-91CC2ED83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705" y="622093"/>
            <a:ext cx="8132164" cy="4521407"/>
          </a:xfrm>
        </p:spPr>
        <p:txBody>
          <a:bodyPr/>
          <a:lstStyle/>
          <a:p>
            <a:endParaRPr lang="en-US" sz="1800" b="1" dirty="0">
              <a:latin typeface="+mj-lt"/>
            </a:endParaRPr>
          </a:p>
          <a:p>
            <a:endParaRPr lang="en-US" b="1" dirty="0"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4C7C97-4733-5FC4-8B52-9EEE4AA16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00809"/>
              </p:ext>
            </p:extLst>
          </p:nvPr>
        </p:nvGraphicFramePr>
        <p:xfrm>
          <a:off x="77821" y="551234"/>
          <a:ext cx="9306128" cy="5936229"/>
        </p:xfrm>
        <a:graphic>
          <a:graphicData uri="http://schemas.openxmlformats.org/drawingml/2006/table">
            <a:tbl>
              <a:tblPr/>
              <a:tblGrid>
                <a:gridCol w="2347668">
                  <a:extLst>
                    <a:ext uri="{9D8B030D-6E8A-4147-A177-3AD203B41FA5}">
                      <a16:colId xmlns:a16="http://schemas.microsoft.com/office/drawing/2014/main" val="3095943999"/>
                    </a:ext>
                  </a:extLst>
                </a:gridCol>
                <a:gridCol w="3479230">
                  <a:extLst>
                    <a:ext uri="{9D8B030D-6E8A-4147-A177-3AD203B41FA5}">
                      <a16:colId xmlns:a16="http://schemas.microsoft.com/office/drawing/2014/main" val="2150972261"/>
                    </a:ext>
                  </a:extLst>
                </a:gridCol>
                <a:gridCol w="3479230">
                  <a:extLst>
                    <a:ext uri="{9D8B030D-6E8A-4147-A177-3AD203B41FA5}">
                      <a16:colId xmlns:a16="http://schemas.microsoft.com/office/drawing/2014/main" val="3452928720"/>
                    </a:ext>
                  </a:extLst>
                </a:gridCol>
              </a:tblGrid>
              <a:tr h="323264">
                <a:tc>
                  <a:txBody>
                    <a:bodyPr/>
                    <a:lstStyle/>
                    <a:p>
                      <a:r>
                        <a:rPr lang="en-US" b="1" dirty="0"/>
                        <a:t>Visual Title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Visual Type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Purpose / Insight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147744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/>
                        <a:t>In-store – Top Selling Location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Identifies the most revenue-generating location type.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190056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 dirty="0"/>
                        <a:t>Debit Card – Top Payment Method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Displays the most commonly used payment type.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250416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/>
                        <a:t>Electronics – Top Selling Category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Shows the highest-selling product category.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246454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/>
                        <a:t>Consumer – Top Buying Segment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Highlights the customer segment contributing most to sales.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512065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/>
                        <a:t>Total Transactions by Location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Donut Chart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Shows percentage of transactions by sales channel (in-store, online, mobile app).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747016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 dirty="0"/>
                        <a:t>Total Sales by Region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Bar Chart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Compares total revenue across North, East, South, and West regions.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87179"/>
                  </a:ext>
                </a:extLst>
              </a:tr>
              <a:tr h="775835">
                <a:tc>
                  <a:txBody>
                    <a:bodyPr/>
                    <a:lstStyle/>
                    <a:p>
                      <a:r>
                        <a:rPr lang="en-US" b="1" dirty="0"/>
                        <a:t>Total Sales vs Quantity by Segment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Scatter Chart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Shows how different customer segments relate in quantity vs. sales – helps assess value vs. volume.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75009"/>
                  </a:ext>
                </a:extLst>
              </a:tr>
              <a:tr h="549550">
                <a:tc>
                  <a:txBody>
                    <a:bodyPr/>
                    <a:lstStyle/>
                    <a:p>
                      <a:r>
                        <a:rPr lang="en-US" b="1"/>
                        <a:t>Total Transactions by Payment Method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Funnel Chart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Ranks payment methods based on number of transactions.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637988"/>
                  </a:ext>
                </a:extLst>
              </a:tr>
              <a:tr h="775835">
                <a:tc>
                  <a:txBody>
                    <a:bodyPr/>
                    <a:lstStyle/>
                    <a:p>
                      <a:r>
                        <a:rPr lang="en-US" b="1"/>
                        <a:t>Total Sales by Product Category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Bar Chart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Compares how much revenue was generated per product category. Helps identify top product performers.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883263"/>
                  </a:ext>
                </a:extLst>
              </a:tr>
              <a:tr h="214445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42177" marR="42177" marT="21088" marB="210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02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3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>
            <a:spLocks noGrp="1"/>
          </p:cNvSpPr>
          <p:nvPr>
            <p:ph type="title"/>
          </p:nvPr>
        </p:nvSpPr>
        <p:spPr>
          <a:xfrm>
            <a:off x="1912038" y="1219200"/>
            <a:ext cx="4560098" cy="1225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650" name="Google Shape;650;p58"/>
          <p:cNvSpPr txBox="1">
            <a:spLocks noGrp="1"/>
          </p:cNvSpPr>
          <p:nvPr>
            <p:ph type="subTitle" idx="1"/>
          </p:nvPr>
        </p:nvSpPr>
        <p:spPr>
          <a:xfrm>
            <a:off x="726333" y="2509736"/>
            <a:ext cx="7743216" cy="1757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+mj-lt"/>
              </a:rPr>
              <a:t>Insights From Analyzing </a:t>
            </a:r>
            <a:br>
              <a:rPr lang="en-US" sz="4800" b="1" dirty="0">
                <a:latin typeface="+mj-lt"/>
              </a:rPr>
            </a:br>
            <a:r>
              <a:rPr lang="en-US" sz="4800" b="1" dirty="0">
                <a:latin typeface="+mj-lt"/>
              </a:rPr>
              <a:t>Dashboard</a:t>
            </a:r>
            <a:endParaRPr sz="48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8EF76B-81DF-1F03-ED29-DFBED61E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55" y="264202"/>
            <a:ext cx="5400900" cy="515287"/>
          </a:xfrm>
        </p:spPr>
        <p:txBody>
          <a:bodyPr/>
          <a:lstStyle/>
          <a:p>
            <a:r>
              <a:rPr lang="en-US" sz="2400" dirty="0"/>
              <a:t>Sales Analysis insights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DCF0FB-2C18-9D6C-7062-405491CC1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64734"/>
              </p:ext>
            </p:extLst>
          </p:nvPr>
        </p:nvGraphicFramePr>
        <p:xfrm>
          <a:off x="630952" y="732817"/>
          <a:ext cx="8454682" cy="4352770"/>
        </p:xfrm>
        <a:graphic>
          <a:graphicData uri="http://schemas.openxmlformats.org/drawingml/2006/table">
            <a:tbl>
              <a:tblPr/>
              <a:tblGrid>
                <a:gridCol w="4227341">
                  <a:extLst>
                    <a:ext uri="{9D8B030D-6E8A-4147-A177-3AD203B41FA5}">
                      <a16:colId xmlns:a16="http://schemas.microsoft.com/office/drawing/2014/main" val="4067505387"/>
                    </a:ext>
                  </a:extLst>
                </a:gridCol>
                <a:gridCol w="4227341">
                  <a:extLst>
                    <a:ext uri="{9D8B030D-6E8A-4147-A177-3AD203B41FA5}">
                      <a16:colId xmlns:a16="http://schemas.microsoft.com/office/drawing/2014/main" val="2783539106"/>
                    </a:ext>
                  </a:extLst>
                </a:gridCol>
              </a:tblGrid>
              <a:tr h="297051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Insight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185111"/>
                  </a:ext>
                </a:extLst>
              </a:tr>
              <a:tr h="49567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Electronics is the top-selling category.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006551"/>
                  </a:ext>
                </a:extLst>
              </a:tr>
              <a:tr h="640240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Customer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Consumers are the most profitable segment.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022330"/>
                  </a:ext>
                </a:extLst>
              </a:tr>
              <a:tr h="495670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Payment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Debit Card is the most preferred method.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7420"/>
                  </a:ext>
                </a:extLst>
              </a:tr>
              <a:tr h="640240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In-store purchases generate the most revenue.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824557"/>
                  </a:ext>
                </a:extLst>
              </a:tr>
              <a:tr h="495670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Region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North region leads in overall sales.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912351"/>
                  </a:ext>
                </a:extLst>
              </a:tr>
              <a:tr h="640240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Female customers slightly lead in purchases.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539952"/>
                  </a:ext>
                </a:extLst>
              </a:tr>
              <a:tr h="64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Seasonality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Sales peak in January–March and dip towards September.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416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91" name="Google Shape;391;p42"/>
          <p:cNvSpPr txBox="1">
            <a:spLocks noGrp="1"/>
          </p:cNvSpPr>
          <p:nvPr>
            <p:ph type="title" idx="2"/>
          </p:nvPr>
        </p:nvSpPr>
        <p:spPr>
          <a:xfrm>
            <a:off x="1115131" y="1281010"/>
            <a:ext cx="228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3"/>
          </p:nvPr>
        </p:nvSpPr>
        <p:spPr>
          <a:xfrm>
            <a:off x="6105281" y="1305853"/>
            <a:ext cx="259420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</a:t>
            </a:r>
            <a:endParaRPr dirty="0"/>
          </a:p>
        </p:txBody>
      </p:sp>
      <p:sp>
        <p:nvSpPr>
          <p:cNvPr id="395" name="Google Shape;395;p42"/>
          <p:cNvSpPr txBox="1">
            <a:spLocks noGrp="1"/>
          </p:cNvSpPr>
          <p:nvPr>
            <p:ph type="title" idx="5"/>
          </p:nvPr>
        </p:nvSpPr>
        <p:spPr>
          <a:xfrm>
            <a:off x="1071986" y="2155719"/>
            <a:ext cx="3353709" cy="679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 and preprocessing</a:t>
            </a:r>
            <a:endParaRPr dirty="0"/>
          </a:p>
        </p:txBody>
      </p:sp>
      <p:sp>
        <p:nvSpPr>
          <p:cNvPr id="397" name="Google Shape;397;p42"/>
          <p:cNvSpPr txBox="1">
            <a:spLocks noGrp="1"/>
          </p:cNvSpPr>
          <p:nvPr>
            <p:ph type="title" idx="7"/>
          </p:nvPr>
        </p:nvSpPr>
        <p:spPr>
          <a:xfrm>
            <a:off x="6105281" y="2131760"/>
            <a:ext cx="228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Dax 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 idx="9"/>
          </p:nvPr>
        </p:nvSpPr>
        <p:spPr>
          <a:xfrm>
            <a:off x="368259" y="1249402"/>
            <a:ext cx="703727" cy="524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0" name="Google Shape;400;p42"/>
          <p:cNvSpPr txBox="1">
            <a:spLocks noGrp="1"/>
          </p:cNvSpPr>
          <p:nvPr>
            <p:ph type="title" idx="13"/>
          </p:nvPr>
        </p:nvSpPr>
        <p:spPr>
          <a:xfrm>
            <a:off x="364808" y="2028761"/>
            <a:ext cx="589288" cy="559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1" name="Google Shape;401;p42"/>
          <p:cNvSpPr txBox="1">
            <a:spLocks noGrp="1"/>
          </p:cNvSpPr>
          <p:nvPr>
            <p:ph type="title" idx="14"/>
          </p:nvPr>
        </p:nvSpPr>
        <p:spPr>
          <a:xfrm>
            <a:off x="5170276" y="1286866"/>
            <a:ext cx="705600" cy="559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2" name="Google Shape;402;p42"/>
          <p:cNvSpPr txBox="1">
            <a:spLocks noGrp="1"/>
          </p:cNvSpPr>
          <p:nvPr>
            <p:ph type="title" idx="15"/>
          </p:nvPr>
        </p:nvSpPr>
        <p:spPr>
          <a:xfrm>
            <a:off x="5271755" y="2028761"/>
            <a:ext cx="648881" cy="559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391;p42">
            <a:extLst>
              <a:ext uri="{FF2B5EF4-FFF2-40B4-BE49-F238E27FC236}">
                <a16:creationId xmlns:a16="http://schemas.microsoft.com/office/drawing/2014/main" id="{6DF8BA3F-DD43-F1C0-329E-850E878E5CA6}"/>
              </a:ext>
            </a:extLst>
          </p:cNvPr>
          <p:cNvSpPr txBox="1">
            <a:spLocks/>
          </p:cNvSpPr>
          <p:nvPr/>
        </p:nvSpPr>
        <p:spPr>
          <a:xfrm>
            <a:off x="1022344" y="3279525"/>
            <a:ext cx="2284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4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dirty="0"/>
              <a:t>Visualize and Design Choices</a:t>
            </a:r>
          </a:p>
        </p:txBody>
      </p:sp>
      <p:sp>
        <p:nvSpPr>
          <p:cNvPr id="3" name="Google Shape;395;p42">
            <a:extLst>
              <a:ext uri="{FF2B5EF4-FFF2-40B4-BE49-F238E27FC236}">
                <a16:creationId xmlns:a16="http://schemas.microsoft.com/office/drawing/2014/main" id="{E10E6C2B-A605-18E3-5C65-3A451A797B63}"/>
              </a:ext>
            </a:extLst>
          </p:cNvPr>
          <p:cNvSpPr txBox="1">
            <a:spLocks/>
          </p:cNvSpPr>
          <p:nvPr/>
        </p:nvSpPr>
        <p:spPr>
          <a:xfrm>
            <a:off x="3515596" y="4555636"/>
            <a:ext cx="2284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4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dirty="0"/>
              <a:t>Publication Link </a:t>
            </a:r>
          </a:p>
        </p:txBody>
      </p:sp>
      <p:sp>
        <p:nvSpPr>
          <p:cNvPr id="5" name="Google Shape;400;p42">
            <a:extLst>
              <a:ext uri="{FF2B5EF4-FFF2-40B4-BE49-F238E27FC236}">
                <a16:creationId xmlns:a16="http://schemas.microsoft.com/office/drawing/2014/main" id="{E3541677-5F2F-E471-B533-16434611C3F2}"/>
              </a:ext>
            </a:extLst>
          </p:cNvPr>
          <p:cNvSpPr txBox="1">
            <a:spLocks/>
          </p:cNvSpPr>
          <p:nvPr/>
        </p:nvSpPr>
        <p:spPr>
          <a:xfrm>
            <a:off x="2929855" y="4508908"/>
            <a:ext cx="589288" cy="55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3000" b="1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" dirty="0"/>
              <a:t>0</a:t>
            </a:r>
            <a:r>
              <a:rPr lang="ar-EG" dirty="0"/>
              <a:t>7</a:t>
            </a:r>
            <a:endParaRPr lang="en" dirty="0"/>
          </a:p>
        </p:txBody>
      </p:sp>
      <p:sp>
        <p:nvSpPr>
          <p:cNvPr id="6" name="Google Shape;401;p42">
            <a:extLst>
              <a:ext uri="{FF2B5EF4-FFF2-40B4-BE49-F238E27FC236}">
                <a16:creationId xmlns:a16="http://schemas.microsoft.com/office/drawing/2014/main" id="{BD358BAF-99A4-B3AF-DD53-A629FBA6E074}"/>
              </a:ext>
            </a:extLst>
          </p:cNvPr>
          <p:cNvSpPr txBox="1">
            <a:spLocks/>
          </p:cNvSpPr>
          <p:nvPr/>
        </p:nvSpPr>
        <p:spPr>
          <a:xfrm>
            <a:off x="5271755" y="3014694"/>
            <a:ext cx="705600" cy="55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3000" b="1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" dirty="0"/>
              <a:t>0</a:t>
            </a:r>
            <a:r>
              <a:rPr lang="ar-EG" dirty="0"/>
              <a:t>6</a:t>
            </a:r>
            <a:endParaRPr lang="en" dirty="0"/>
          </a:p>
        </p:txBody>
      </p:sp>
      <p:sp>
        <p:nvSpPr>
          <p:cNvPr id="8" name="Google Shape;393;p42">
            <a:extLst>
              <a:ext uri="{FF2B5EF4-FFF2-40B4-BE49-F238E27FC236}">
                <a16:creationId xmlns:a16="http://schemas.microsoft.com/office/drawing/2014/main" id="{67445464-3403-083B-420E-4B66261F1696}"/>
              </a:ext>
            </a:extLst>
          </p:cNvPr>
          <p:cNvSpPr txBox="1">
            <a:spLocks/>
          </p:cNvSpPr>
          <p:nvPr/>
        </p:nvSpPr>
        <p:spPr>
          <a:xfrm>
            <a:off x="6105281" y="3046098"/>
            <a:ext cx="24924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4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ctor"/>
              <a:buNone/>
              <a:defRPr sz="2500" b="1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9" name="Google Shape;399;p42">
            <a:extLst>
              <a:ext uri="{FF2B5EF4-FFF2-40B4-BE49-F238E27FC236}">
                <a16:creationId xmlns:a16="http://schemas.microsoft.com/office/drawing/2014/main" id="{2241377B-B640-7761-77FF-7264C941FE1F}"/>
              </a:ext>
            </a:extLst>
          </p:cNvPr>
          <p:cNvSpPr txBox="1">
            <a:spLocks/>
          </p:cNvSpPr>
          <p:nvPr/>
        </p:nvSpPr>
        <p:spPr>
          <a:xfrm>
            <a:off x="361411" y="3002568"/>
            <a:ext cx="703727" cy="52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3000" b="1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ctor"/>
              <a:buNone/>
              <a:defRPr sz="4800" b="1" i="0" u="none" strike="noStrike" cap="none">
                <a:solidFill>
                  <a:schemeClr val="accent4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r>
              <a:rPr lang="en" dirty="0"/>
              <a:t>0</a:t>
            </a:r>
            <a:r>
              <a:rPr lang="ar-EG" dirty="0"/>
              <a:t>5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1212715" y="856034"/>
            <a:ext cx="6160851" cy="2081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7</a:t>
            </a:r>
            <a:r>
              <a:rPr lang="en" dirty="0"/>
              <a:t> Publication Link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4956F3A7-D133-C586-5CFE-E453296DE463}"/>
              </a:ext>
            </a:extLst>
          </p:cNvPr>
          <p:cNvSpPr/>
          <p:nvPr/>
        </p:nvSpPr>
        <p:spPr>
          <a:xfrm>
            <a:off x="2094687" y="2329434"/>
            <a:ext cx="869005" cy="48463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15F07-A0F1-9EF6-2D7F-3B1ECDF6F7C4}"/>
              </a:ext>
            </a:extLst>
          </p:cNvPr>
          <p:cNvSpPr txBox="1"/>
          <p:nvPr/>
        </p:nvSpPr>
        <p:spPr>
          <a:xfrm>
            <a:off x="2963692" y="2417861"/>
            <a:ext cx="466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Click here to view the live Power BI Dashboard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8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>
          <a:extLst>
            <a:ext uri="{FF2B5EF4-FFF2-40B4-BE49-F238E27FC236}">
              <a16:creationId xmlns:a16="http://schemas.microsoft.com/office/drawing/2014/main" id="{BEEB664B-0983-C916-3644-86BB7F9F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4"/>
          <p:cNvSpPr txBox="1">
            <a:spLocks noGrp="1"/>
          </p:cNvSpPr>
          <p:nvPr>
            <p:ph type="title"/>
          </p:nvPr>
        </p:nvSpPr>
        <p:spPr>
          <a:xfrm>
            <a:off x="525292" y="1939047"/>
            <a:ext cx="7879405" cy="1225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you!</a:t>
            </a:r>
            <a:endParaRPr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CB79A-05C5-6372-5A46-8E4019EBCCF5}"/>
              </a:ext>
            </a:extLst>
          </p:cNvPr>
          <p:cNvSpPr txBox="1"/>
          <p:nvPr/>
        </p:nvSpPr>
        <p:spPr>
          <a:xfrm>
            <a:off x="2619984" y="3450077"/>
            <a:ext cx="366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5824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1614389" y="1130075"/>
            <a:ext cx="5156062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434" name="Google Shape;434;p45"/>
          <p:cNvSpPr txBox="1">
            <a:spLocks noGrp="1"/>
          </p:cNvSpPr>
          <p:nvPr>
            <p:ph type="title" idx="2"/>
          </p:nvPr>
        </p:nvSpPr>
        <p:spPr>
          <a:xfrm>
            <a:off x="2301766" y="218624"/>
            <a:ext cx="2847407" cy="6177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subTitle" idx="1"/>
          </p:nvPr>
        </p:nvSpPr>
        <p:spPr>
          <a:xfrm>
            <a:off x="1034218" y="1807175"/>
            <a:ext cx="7447629" cy="2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Project Objective:</a:t>
            </a:r>
            <a:br>
              <a:rPr lang="en-US" dirty="0"/>
            </a:br>
            <a:r>
              <a:rPr lang="en-US" dirty="0"/>
              <a:t>The main objective of this project is to analyze retail sales data to gain actionable insights that will improve business decision-making across customer behavior, product performance, payment preferences, and regional sales dynamics.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>
            <a:spLocks noGrp="1"/>
          </p:cNvSpPr>
          <p:nvPr>
            <p:ph type="title"/>
          </p:nvPr>
        </p:nvSpPr>
        <p:spPr>
          <a:xfrm>
            <a:off x="279926" y="1371600"/>
            <a:ext cx="3339574" cy="1005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Description of the dataset </a:t>
            </a:r>
            <a:r>
              <a:rPr lang="en" sz="3200" dirty="0"/>
              <a:t>  </a:t>
            </a:r>
            <a:endParaRPr sz="3200" dirty="0"/>
          </a:p>
        </p:txBody>
      </p:sp>
      <p:sp>
        <p:nvSpPr>
          <p:cNvPr id="636" name="Google Shape;636;p57"/>
          <p:cNvSpPr txBox="1">
            <a:spLocks noGrp="1"/>
          </p:cNvSpPr>
          <p:nvPr>
            <p:ph type="title" idx="2"/>
          </p:nvPr>
        </p:nvSpPr>
        <p:spPr>
          <a:xfrm>
            <a:off x="2560320" y="175260"/>
            <a:ext cx="1188720" cy="84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19B19-5EAE-0EC2-D66C-A26029F8034D}"/>
              </a:ext>
            </a:extLst>
          </p:cNvPr>
          <p:cNvSpPr txBox="1"/>
          <p:nvPr/>
        </p:nvSpPr>
        <p:spPr>
          <a:xfrm>
            <a:off x="594360" y="2284140"/>
            <a:ext cx="38176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dataset contains comprehensive retail sales data, including transaction IDs, customer IDs, transaction dates, locations, product categories, payment methods, quantities, pricing, and sales amounts.</a:t>
            </a:r>
            <a:br>
              <a:rPr lang="en-US" sz="1600" dirty="0"/>
            </a:br>
            <a:r>
              <a:rPr lang="en-US" sz="1600" dirty="0"/>
              <a:t>It enables detailed analysis of customer segments, purchase behaviors, regional performance, product category dominance, and payment trends.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>
          <a:extLst>
            <a:ext uri="{FF2B5EF4-FFF2-40B4-BE49-F238E27FC236}">
              <a16:creationId xmlns:a16="http://schemas.microsoft.com/office/drawing/2014/main" id="{72AEF2F4-837B-C546-048C-D62DFD7C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>
            <a:extLst>
              <a:ext uri="{FF2B5EF4-FFF2-40B4-BE49-F238E27FC236}">
                <a16:creationId xmlns:a16="http://schemas.microsoft.com/office/drawing/2014/main" id="{6E588C6B-FEE3-0787-83B2-823FF09DD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555" y="1021080"/>
            <a:ext cx="2717976" cy="719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Business Case  </a:t>
            </a:r>
            <a:r>
              <a:rPr lang="en" sz="3200" dirty="0"/>
              <a:t>  </a:t>
            </a:r>
            <a:endParaRPr sz="3200" dirty="0"/>
          </a:p>
        </p:txBody>
      </p:sp>
      <p:sp>
        <p:nvSpPr>
          <p:cNvPr id="636" name="Google Shape;636;p57">
            <a:extLst>
              <a:ext uri="{FF2B5EF4-FFF2-40B4-BE49-F238E27FC236}">
                <a16:creationId xmlns:a16="http://schemas.microsoft.com/office/drawing/2014/main" id="{7981E9E5-0FF4-9816-6CD3-37BC1BF5C72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60320" y="175260"/>
            <a:ext cx="1188720" cy="84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82BAB-14C2-E219-DD01-D20F6EBE9102}"/>
              </a:ext>
            </a:extLst>
          </p:cNvPr>
          <p:cNvSpPr txBox="1"/>
          <p:nvPr/>
        </p:nvSpPr>
        <p:spPr>
          <a:xfrm>
            <a:off x="434340" y="2284142"/>
            <a:ext cx="78204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aims to analyze comprehensive retail sales data to uncover actionable insights that support data-driven decision-making across product performance, customer behavior, and sales channels. </a:t>
            </a:r>
          </a:p>
          <a:p>
            <a:endParaRPr lang="en-US" dirty="0"/>
          </a:p>
          <a:p>
            <a:r>
              <a:rPr lang="en-US" dirty="0"/>
              <a:t>By leveraging over 900,000 transaction records—including customer demographics, product categories, regions, payment methods, and purchase channels—the analysis identifies top-performing segments, peak sales periods, and channel efficiencies. </a:t>
            </a:r>
          </a:p>
          <a:p>
            <a:endParaRPr lang="en-US" dirty="0"/>
          </a:p>
          <a:p>
            <a:r>
              <a:rPr lang="en-US" dirty="0"/>
              <a:t>The resulting Power BI dashboard empowers stakeholders to optimize marketing strategies, allocate inventory intelligently, and enhance customer engagement by providing a clear, interactive view of sales trends and performance drivers across the retail business.</a:t>
            </a:r>
          </a:p>
        </p:txBody>
      </p:sp>
    </p:spTree>
    <p:extLst>
      <p:ext uri="{BB962C8B-B14F-4D97-AF65-F5344CB8AC3E}">
        <p14:creationId xmlns:p14="http://schemas.microsoft.com/office/powerpoint/2010/main" val="292520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>
            <a:spLocks noGrp="1"/>
          </p:cNvSpPr>
          <p:nvPr>
            <p:ph type="title"/>
          </p:nvPr>
        </p:nvSpPr>
        <p:spPr>
          <a:xfrm>
            <a:off x="2068749" y="1932562"/>
            <a:ext cx="6595353" cy="2191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Data Preparation &amp; Transformation process</a:t>
            </a:r>
            <a:endParaRPr sz="3200" dirty="0"/>
          </a:p>
        </p:txBody>
      </p:sp>
      <p:pic>
        <p:nvPicPr>
          <p:cNvPr id="5" name="Picture 4" descr="Badge 4 outline">
            <a:extLst>
              <a:ext uri="{FF2B5EF4-FFF2-40B4-BE49-F238E27FC236}">
                <a16:creationId xmlns:a16="http://schemas.microsoft.com/office/drawing/2014/main" id="{56BFDFCA-B0A6-BF27-A019-2FDBD0B40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54746" y="105784"/>
            <a:ext cx="1092498" cy="1092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BB0FFE-D83F-AECD-6C8D-3A62B5AAC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18" y="530348"/>
            <a:ext cx="1605759" cy="145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A80D-8DBA-AB64-DB88-E87B1B51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64" y="515256"/>
            <a:ext cx="8522307" cy="4679313"/>
          </a:xfrm>
        </p:spPr>
        <p:txBody>
          <a:bodyPr/>
          <a:lstStyle/>
          <a:p>
            <a:pPr algn="l">
              <a:buNone/>
            </a:pPr>
            <a:r>
              <a:rPr lang="en-US" sz="2000" dirty="0"/>
              <a:t>Applied Steps:</a:t>
            </a:r>
            <a:br>
              <a:rPr lang="en-US" sz="2000" b="1" dirty="0"/>
            </a:br>
            <a:br>
              <a:rPr lang="en-US" sz="1800" dirty="0"/>
            </a:br>
            <a:r>
              <a:rPr lang="en-US" sz="1800" b="0" dirty="0"/>
              <a:t>Column Cleanup:</a:t>
            </a:r>
            <a:br>
              <a:rPr lang="en-US" sz="1800" b="0" dirty="0"/>
            </a:br>
            <a:r>
              <a:rPr lang="en-US" sz="1800" b="0" dirty="0"/>
              <a:t>Removed unnecessary columns</a:t>
            </a:r>
            <a:br>
              <a:rPr lang="en-US" sz="1800" b="0" dirty="0"/>
            </a:br>
            <a:r>
              <a:rPr lang="en-US" sz="1800" b="0" dirty="0"/>
              <a:t>Reordered columns for logical structure</a:t>
            </a:r>
            <a:br>
              <a:rPr lang="en-US" sz="1800" b="0" dirty="0"/>
            </a:br>
            <a:r>
              <a:rPr lang="en-US" sz="1800" b="0" dirty="0"/>
              <a:t>Renamed columns for clarity</a:t>
            </a:r>
            <a:br>
              <a:rPr lang="en-US" sz="1800" b="0" dirty="0"/>
            </a:br>
            <a:br>
              <a:rPr lang="en-US" sz="1800" b="0" dirty="0"/>
            </a:br>
            <a:r>
              <a:rPr lang="en-US" sz="1800" b="0" dirty="0"/>
              <a:t>Null Handling and Filling:</a:t>
            </a:r>
            <a:br>
              <a:rPr lang="en-US" sz="1800" b="0" dirty="0"/>
            </a:br>
            <a:r>
              <a:rPr lang="en-US" sz="1800" b="0" dirty="0"/>
              <a:t>Applied Filled Down and Filled Up to propagate missing values</a:t>
            </a:r>
            <a:br>
              <a:rPr lang="en-US" sz="1800" b="0" dirty="0"/>
            </a:br>
            <a:r>
              <a:rPr lang="en-US" sz="1800" b="0" dirty="0"/>
              <a:t>Replaced nulls and incorrect values where applicable</a:t>
            </a:r>
            <a:br>
              <a:rPr lang="en-US" sz="1800" b="0" dirty="0"/>
            </a:br>
            <a:br>
              <a:rPr lang="en-US" sz="1800" b="0" dirty="0"/>
            </a:br>
            <a:r>
              <a:rPr lang="en-US" sz="1800" b="0" dirty="0"/>
              <a:t>Calculated Columns:</a:t>
            </a:r>
            <a:br>
              <a:rPr lang="en-US" sz="1800" b="0" dirty="0"/>
            </a:br>
            <a:r>
              <a:rPr lang="en-US" sz="1800" b="0" dirty="0"/>
              <a:t>Added multiple Custom Columns for calculated data</a:t>
            </a:r>
            <a:br>
              <a:rPr lang="en-US" sz="1800" b="0" dirty="0"/>
            </a:br>
            <a:r>
              <a:rPr lang="en-US" sz="1800" b="0" dirty="0"/>
              <a:t>Inserted Day and Month columns from Date</a:t>
            </a:r>
            <a:br>
              <a:rPr lang="en-US" sz="1800" b="0" dirty="0"/>
            </a:br>
            <a:r>
              <a:rPr lang="en-US" sz="1800" b="0" dirty="0"/>
              <a:t>Created conditional fields using IF and Text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9FD9C-5349-48A8-B90D-488EC8250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136" y="87086"/>
            <a:ext cx="5144550" cy="500743"/>
          </a:xfrm>
        </p:spPr>
        <p:txBody>
          <a:bodyPr/>
          <a:lstStyle/>
          <a:p>
            <a:pPr algn="l"/>
            <a:r>
              <a:rPr lang="en-US" sz="2800" dirty="0"/>
              <a:t>Data preprocessing steps</a:t>
            </a:r>
          </a:p>
        </p:txBody>
      </p:sp>
    </p:spTree>
    <p:extLst>
      <p:ext uri="{BB962C8B-B14F-4D97-AF65-F5344CB8AC3E}">
        <p14:creationId xmlns:p14="http://schemas.microsoft.com/office/powerpoint/2010/main" val="64247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F922-7618-1C3E-1ED2-F0E17315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3A22F3-3345-7778-52A4-669691548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136" y="0"/>
            <a:ext cx="5032443" cy="544749"/>
          </a:xfrm>
        </p:spPr>
        <p:txBody>
          <a:bodyPr/>
          <a:lstStyle/>
          <a:p>
            <a:pPr algn="l"/>
            <a:r>
              <a:rPr lang="en-US" sz="2800" dirty="0"/>
              <a:t>Data preprocessing steps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7B782D0-8813-C091-FDD0-A5C4A643A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6136" y="443490"/>
            <a:ext cx="680287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800" dirty="0"/>
            </a:br>
            <a:r>
              <a:rPr lang="en-US" sz="1800" dirty="0"/>
              <a:t>Applied Steps: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Formatting: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Trimmed and cleaned text (removed spaces)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Changed data types (e.g., text, whole number, date)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Promoted headers to use correct column names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De-duplication and Filtering: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duplicate rows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Filtered out irrelevant records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Duplicated columns for intermediate calculations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Replaced values for standardization (e.g., Date)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4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AF815C-3BF2-D9ED-F1D4-70F91369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7513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International Coffee Day by Slidesgo">
  <a:themeElements>
    <a:clrScheme name="Simple Light">
      <a:dk1>
        <a:srgbClr val="323230"/>
      </a:dk1>
      <a:lt1>
        <a:srgbClr val="FFFFFF"/>
      </a:lt1>
      <a:dk2>
        <a:srgbClr val="875C3C"/>
      </a:dk2>
      <a:lt2>
        <a:srgbClr val="987D67"/>
      </a:lt2>
      <a:accent1>
        <a:srgbClr val="BE9B78"/>
      </a:accent1>
      <a:accent2>
        <a:srgbClr val="E2D9C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230"/>
      </a:hlink>
      <a:folHlink>
        <a:srgbClr val="0097A7"/>
      </a:folHlink>
    </a:clrScheme>
    <a:fontScheme name="Custom 5">
      <a:majorFont>
        <a:latin typeface="Actor"/>
        <a:ea typeface=""/>
        <a:cs typeface="Actor"/>
      </a:majorFont>
      <a:minorFont>
        <a:latin typeface="Relway medium"/>
        <a:ea typeface=""/>
        <a:cs typeface="Relway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983</Words>
  <Application>Microsoft Office PowerPoint</Application>
  <PresentationFormat>On-screen Show (16:9)</PresentationFormat>
  <Paragraphs>160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Raleway Medium</vt:lpstr>
      <vt:lpstr>PT Sans</vt:lpstr>
      <vt:lpstr>Arial</vt:lpstr>
      <vt:lpstr>Actor</vt:lpstr>
      <vt:lpstr>Happy International Coffee Day by Slidesgo</vt:lpstr>
      <vt:lpstr>Retail Sales Analysis</vt:lpstr>
      <vt:lpstr>Table of contents</vt:lpstr>
      <vt:lpstr>Overview</vt:lpstr>
      <vt:lpstr>Description of the dataset   </vt:lpstr>
      <vt:lpstr>Business Case    </vt:lpstr>
      <vt:lpstr>Data Preparation &amp; Transformation process</vt:lpstr>
      <vt:lpstr>Applied Steps:  Column Cleanup: Removed unnecessary columns Reordered columns for logical structure Renamed columns for clarity  Null Handling and Filling: Applied Filled Down and Filled Up to propagate missing values Replaced nulls and incorrect values where applicable  Calculated Columns: Added multiple Custom Columns for calculated data Inserted Day and Month columns from Date Created conditional fields using IF and Text functions</vt:lpstr>
      <vt:lpstr> Applied Steps:  Data Formatting: Trimmed and cleaned text (removed spaces) Changed data types (e.g., text, whole number, date) Promoted headers to use correct column names  De-duplication and Filtering: Removed duplicate rows Filtered out irrelevant records  Enhancements: Duplicated columns for intermediate calculations Replaced values for standardization (e.g., Date) </vt:lpstr>
      <vt:lpstr>PowerPoint Presentation</vt:lpstr>
      <vt:lpstr>PowerPoint Presentation</vt:lpstr>
      <vt:lpstr>Key DAX measures and calculations </vt:lpstr>
      <vt:lpstr>Dax Measures :</vt:lpstr>
      <vt:lpstr>Visuals Types used !</vt:lpstr>
      <vt:lpstr>PowerPoint Presentation</vt:lpstr>
      <vt:lpstr>PowerPoint Presentation</vt:lpstr>
      <vt:lpstr>Visualization types</vt:lpstr>
      <vt:lpstr>Visualization types</vt:lpstr>
      <vt:lpstr>6</vt:lpstr>
      <vt:lpstr>Sales Analysis insights</vt:lpstr>
      <vt:lpstr>7 Publication Link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mohamedashrafdesoki@gmail.com</cp:lastModifiedBy>
  <cp:revision>20</cp:revision>
  <dcterms:modified xsi:type="dcterms:W3CDTF">2025-10-22T04:18:25Z</dcterms:modified>
</cp:coreProperties>
</file>